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53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85678-D2E4-0749-9375-D064F1A04D5E}" type="datetimeFigureOut">
              <a:rPr lang="en-US" smtClean="0"/>
              <a:pPr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4E67-3819-6E4B-95D7-0718E60B903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31085678-D2E4-0749-9375-D064F1A04D5E}" type="datetimeFigureOut">
              <a:rPr lang="en-US" smtClean="0"/>
              <a:pPr/>
              <a:t>10/16/14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5BEE4E67-3819-6E4B-95D7-0718E60B90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ct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85678-D2E4-0749-9375-D064F1A04D5E}" type="datetimeFigureOut">
              <a:rPr lang="en-US" smtClean="0"/>
              <a:pPr/>
              <a:t>10/16/14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4E67-3819-6E4B-95D7-0718E60B90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31085678-D2E4-0749-9375-D064F1A04D5E}" type="datetimeFigureOut">
              <a:rPr lang="en-US" smtClean="0"/>
              <a:pPr/>
              <a:t>10/16/14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5BEE4E67-3819-6E4B-95D7-0718E60B90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85678-D2E4-0749-9375-D064F1A04D5E}" type="datetimeFigureOut">
              <a:rPr lang="en-US" smtClean="0"/>
              <a:pPr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4E67-3819-6E4B-95D7-0718E60B90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31085678-D2E4-0749-9375-D064F1A04D5E}" type="datetimeFigureOut">
              <a:rPr lang="en-US" smtClean="0"/>
              <a:pPr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4E67-3819-6E4B-95D7-0718E60B903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85678-D2E4-0749-9375-D064F1A04D5E}" type="datetimeFigureOut">
              <a:rPr lang="en-US" smtClean="0"/>
              <a:pPr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4E67-3819-6E4B-95D7-0718E60B90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85678-D2E4-0749-9375-D064F1A04D5E}" type="datetimeFigureOut">
              <a:rPr lang="en-US" smtClean="0"/>
              <a:pPr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4E67-3819-6E4B-95D7-0718E60B903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85678-D2E4-0749-9375-D064F1A04D5E}" type="datetimeFigureOut">
              <a:rPr lang="en-US" smtClean="0"/>
              <a:pPr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4E67-3819-6E4B-95D7-0718E60B90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85678-D2E4-0749-9375-D064F1A04D5E}" type="datetimeFigureOut">
              <a:rPr lang="en-US" smtClean="0"/>
              <a:pPr/>
              <a:t>10/16/14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4E67-3819-6E4B-95D7-0718E60B90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85678-D2E4-0749-9375-D064F1A04D5E}" type="datetimeFigureOut">
              <a:rPr lang="en-US" smtClean="0"/>
              <a:pPr/>
              <a:t>10/16/14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4E67-3819-6E4B-95D7-0718E60B90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85678-D2E4-0749-9375-D064F1A04D5E}" type="datetimeFigureOut">
              <a:rPr lang="en-US" smtClean="0"/>
              <a:pPr/>
              <a:t>10/16/14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4E67-3819-6E4B-95D7-0718E60B903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85678-D2E4-0749-9375-D064F1A04D5E}" type="datetimeFigureOut">
              <a:rPr lang="en-US" smtClean="0"/>
              <a:pPr/>
              <a:t>10/16/14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4E67-3819-6E4B-95D7-0718E60B90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31085678-D2E4-0749-9375-D064F1A04D5E}" type="datetimeFigureOut">
              <a:rPr lang="en-US" smtClean="0"/>
              <a:pPr/>
              <a:t>10/16/14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5BEE4E67-3819-6E4B-95D7-0718E60B903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31085678-D2E4-0749-9375-D064F1A04D5E}" type="datetimeFigureOut">
              <a:rPr lang="en-US" smtClean="0"/>
              <a:pPr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5BEE4E67-3819-6E4B-95D7-0718E60B90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judiciallearningcenter.org/types-of-court-cases/" TargetMode="External"/><Relationship Id="rId3" Type="http://schemas.openxmlformats.org/officeDocument/2006/relationships/hyperlink" Target="http://judiciallearningcenter.org/state-courts-vs-federal-courts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American Legal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Understanding the Types of Cases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it a federal case?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Write each of these headings (state criminal, state civil, federal criminal, federal civil) on the board.</a:t>
            </a:r>
          </a:p>
          <a:p>
            <a:r>
              <a:rPr lang="en-US" dirty="0" smtClean="0"/>
              <a:t>Distribute slips of paper with case scenarios to pairs or groups of students, and allow 2 minutes for them to decide the correct jurisdiction. </a:t>
            </a:r>
          </a:p>
          <a:p>
            <a:r>
              <a:rPr lang="en-US" dirty="0" smtClean="0"/>
              <a:t>Direct students to post their example under the correct category. Post the two original news stories first as examples.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are the main identifying components of a civil lawsuit? </a:t>
            </a:r>
          </a:p>
          <a:p>
            <a:r>
              <a:rPr lang="en-US" dirty="0" smtClean="0"/>
              <a:t>What are the main identifying components of a criminal lawsuit? </a:t>
            </a:r>
          </a:p>
          <a:p>
            <a:r>
              <a:rPr lang="en-US" dirty="0" smtClean="0"/>
              <a:t>How are civil and criminal lawsuits alike? How are they different? </a:t>
            </a:r>
          </a:p>
          <a:p>
            <a:r>
              <a:rPr lang="en-US" dirty="0" smtClean="0"/>
              <a:t>What is under the jurisdiction of the state court system? The federal court system? </a:t>
            </a:r>
          </a:p>
          <a:p>
            <a:r>
              <a:rPr lang="en-US" dirty="0" smtClean="0"/>
              <a:t>What is general jurisdiction? What is limited jurisdiction?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or Criminal?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will read about two different types of court cases, and answer questions to help understand the differences. </a:t>
            </a:r>
          </a:p>
          <a:p>
            <a:r>
              <a:rPr lang="en-US" dirty="0" smtClean="0"/>
              <a:t>Distribute copies of the 2 news stories (HANDOUT A &amp; B) </a:t>
            </a:r>
          </a:p>
          <a:p>
            <a:r>
              <a:rPr lang="en-US" dirty="0" smtClean="0"/>
              <a:t>Read both silently.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or Criminal?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 the student worksheet comparing criminal and civil lawsuits (HANDOUT C).</a:t>
            </a:r>
          </a:p>
          <a:p>
            <a:r>
              <a:rPr lang="en-US" dirty="0" smtClean="0"/>
              <a:t>Work in pairs to answer the questions.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32372" y="3526102"/>
          <a:ext cx="8350192" cy="301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7548"/>
                <a:gridCol w="2087548"/>
                <a:gridCol w="2087548"/>
                <a:gridCol w="2087548"/>
              </a:tblGrid>
              <a:tr h="753181">
                <a:tc>
                  <a:txBody>
                    <a:bodyPr/>
                    <a:lstStyle/>
                    <a:p>
                      <a:r>
                        <a:rPr lang="en-US" dirty="0" smtClean="0"/>
                        <a:t>Cameron</a:t>
                      </a:r>
                    </a:p>
                    <a:p>
                      <a:r>
                        <a:rPr lang="en-US" dirty="0" err="1" smtClean="0"/>
                        <a:t>Abiel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Ashton</a:t>
                      </a:r>
                    </a:p>
                    <a:p>
                      <a:r>
                        <a:rPr lang="en-US" dirty="0" smtClean="0"/>
                        <a:t>Angelique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Katherine</a:t>
                      </a:r>
                    </a:p>
                    <a:p>
                      <a:r>
                        <a:rPr lang="en-US" dirty="0" smtClean="0"/>
                        <a:t>Jonathan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Christa</a:t>
                      </a:r>
                    </a:p>
                    <a:p>
                      <a:r>
                        <a:rPr lang="en-US" dirty="0" err="1" smtClean="0"/>
                        <a:t>Martie</a:t>
                      </a:r>
                      <a:endParaRPr lang="en-US" dirty="0"/>
                    </a:p>
                  </a:txBody>
                  <a:tcPr/>
                </a:tc>
              </a:tr>
              <a:tr h="753181">
                <a:tc>
                  <a:txBody>
                    <a:bodyPr/>
                    <a:lstStyle/>
                    <a:p>
                      <a:r>
                        <a:rPr lang="en-US" dirty="0" smtClean="0"/>
                        <a:t>Craig</a:t>
                      </a:r>
                    </a:p>
                    <a:p>
                      <a:r>
                        <a:rPr lang="en-US" dirty="0" smtClean="0"/>
                        <a:t>Aaron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Hannah</a:t>
                      </a:r>
                    </a:p>
                    <a:p>
                      <a:r>
                        <a:rPr lang="en-US" dirty="0" smtClean="0"/>
                        <a:t>Brandon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</a:p>
                    <a:p>
                      <a:r>
                        <a:rPr lang="en-US" dirty="0" smtClean="0"/>
                        <a:t>Blake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Michael</a:t>
                      </a:r>
                    </a:p>
                    <a:p>
                      <a:r>
                        <a:rPr lang="en-US" dirty="0" smtClean="0"/>
                        <a:t>Ivey</a:t>
                      </a:r>
                      <a:endParaRPr lang="en-US" dirty="0"/>
                    </a:p>
                  </a:txBody>
                  <a:tcPr/>
                </a:tc>
              </a:tr>
              <a:tr h="753181">
                <a:tc>
                  <a:txBody>
                    <a:bodyPr/>
                    <a:lstStyle/>
                    <a:p>
                      <a:r>
                        <a:rPr lang="en-US" dirty="0" smtClean="0"/>
                        <a:t>Katie</a:t>
                      </a:r>
                    </a:p>
                    <a:p>
                      <a:r>
                        <a:rPr lang="en-US" dirty="0" smtClean="0"/>
                        <a:t>Courtney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Matti</a:t>
                      </a:r>
                      <a:r>
                        <a:rPr lang="en-US" dirty="0" smtClean="0"/>
                        <a:t> Rose</a:t>
                      </a:r>
                    </a:p>
                    <a:p>
                      <a:r>
                        <a:rPr lang="en-US" dirty="0" smtClean="0"/>
                        <a:t>Clay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53181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79463" y="1828800"/>
          <a:ext cx="7583488" cy="4534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2"/>
                <a:gridCol w="1895872"/>
                <a:gridCol w="1895872"/>
                <a:gridCol w="1895872"/>
              </a:tblGrid>
              <a:tr h="1511466">
                <a:tc>
                  <a:txBody>
                    <a:bodyPr/>
                    <a:lstStyle/>
                    <a:p>
                      <a:r>
                        <a:rPr lang="en-US" dirty="0" smtClean="0"/>
                        <a:t>Sarah</a:t>
                      </a:r>
                    </a:p>
                    <a:p>
                      <a:r>
                        <a:rPr lang="en-US" dirty="0" smtClean="0"/>
                        <a:t>Ruben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Juanita</a:t>
                      </a:r>
                    </a:p>
                    <a:p>
                      <a:r>
                        <a:rPr lang="en-US" dirty="0" err="1" smtClean="0"/>
                        <a:t>Becka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Jack</a:t>
                      </a:r>
                    </a:p>
                    <a:p>
                      <a:r>
                        <a:rPr lang="en-US" dirty="0" err="1" smtClean="0"/>
                        <a:t>Xan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</a:t>
                      </a:r>
                    </a:p>
                    <a:p>
                      <a:r>
                        <a:rPr lang="en-US" dirty="0" err="1" smtClean="0"/>
                        <a:t>Breanna</a:t>
                      </a:r>
                      <a:endParaRPr lang="en-US" dirty="0"/>
                    </a:p>
                  </a:txBody>
                  <a:tcPr/>
                </a:tc>
              </a:tr>
              <a:tr h="1511466">
                <a:tc>
                  <a:txBody>
                    <a:bodyPr/>
                    <a:lstStyle/>
                    <a:p>
                      <a:r>
                        <a:rPr lang="en-US" dirty="0" smtClean="0"/>
                        <a:t>Holden</a:t>
                      </a:r>
                    </a:p>
                    <a:p>
                      <a:r>
                        <a:rPr lang="en-US" dirty="0" smtClean="0"/>
                        <a:t>David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Kaleigh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Lyman</a:t>
                      </a:r>
                    </a:p>
                    <a:p>
                      <a:r>
                        <a:rPr lang="en-US" dirty="0" smtClean="0"/>
                        <a:t>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Adam</a:t>
                      </a:r>
                    </a:p>
                    <a:p>
                      <a:r>
                        <a:rPr lang="en-US" dirty="0" err="1" smtClean="0"/>
                        <a:t>Jalila</a:t>
                      </a:r>
                      <a:endParaRPr lang="en-US" dirty="0"/>
                    </a:p>
                  </a:txBody>
                  <a:tcPr/>
                </a:tc>
              </a:tr>
              <a:tr h="1511466">
                <a:tc>
                  <a:txBody>
                    <a:bodyPr/>
                    <a:lstStyle/>
                    <a:p>
                      <a:r>
                        <a:rPr lang="en-US" dirty="0" smtClean="0"/>
                        <a:t>Ben</a:t>
                      </a:r>
                    </a:p>
                    <a:p>
                      <a:r>
                        <a:rPr lang="en-US" dirty="0" err="1" smtClean="0"/>
                        <a:t>Yulisa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Amelia</a:t>
                      </a:r>
                    </a:p>
                    <a:p>
                      <a:r>
                        <a:rPr lang="en-US" dirty="0" smtClean="0"/>
                        <a:t>Gabe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Marcus</a:t>
                      </a:r>
                    </a:p>
                    <a:p>
                      <a:r>
                        <a:rPr lang="en-US" dirty="0" smtClean="0"/>
                        <a:t>Carrington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Angelina</a:t>
                      </a:r>
                    </a:p>
                    <a:p>
                      <a:r>
                        <a:rPr lang="en-US" dirty="0" smtClean="0"/>
                        <a:t>Dominic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or Criminal?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Conclusion: </a:t>
            </a:r>
          </a:p>
          <a:p>
            <a:r>
              <a:rPr lang="en-US" dirty="0" smtClean="0"/>
              <a:t>Ask for volunteers to summarize each article. </a:t>
            </a:r>
          </a:p>
          <a:p>
            <a:r>
              <a:rPr lang="en-US" dirty="0" smtClean="0"/>
              <a:t>Then volunteers share each answer about these specific cases.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it a federal case?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you know about federalism, our dual system of government. </a:t>
            </a:r>
          </a:p>
          <a:p>
            <a:r>
              <a:rPr lang="en-US" dirty="0" smtClean="0"/>
              <a:t>There are two court systems operating side by side: state and federal. </a:t>
            </a:r>
          </a:p>
          <a:p>
            <a:pPr lvl="1"/>
            <a:r>
              <a:rPr lang="en-US" dirty="0" smtClean="0"/>
              <a:t>Each court system has its own jurisdiction, or area of power. </a:t>
            </a:r>
          </a:p>
          <a:p>
            <a:pPr lvl="1"/>
            <a:r>
              <a:rPr lang="en-US" dirty="0" smtClean="0"/>
              <a:t>Some types of cases fall under the jurisdiction of the state court system, while others will be heard in the federal courts.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it a federal case?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Direct students to visit these two pages on the Judicial Learning Center website – </a:t>
            </a:r>
          </a:p>
          <a:p>
            <a:r>
              <a:rPr lang="en-US" sz="2000" dirty="0" smtClean="0"/>
              <a:t>a. How Courts Work; Types of Court Cases </a:t>
            </a:r>
            <a:r>
              <a:rPr lang="en-US" sz="2000" dirty="0" smtClean="0">
                <a:hlinkClick r:id="rId2"/>
              </a:rPr>
              <a:t>http://judiciallearningcenter.org/types-of-court-cases/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b</a:t>
            </a:r>
            <a:r>
              <a:rPr lang="en-US" sz="2000" dirty="0" smtClean="0"/>
              <a:t>. Organization of the Federal Courts; State Courts </a:t>
            </a:r>
            <a:r>
              <a:rPr lang="en-US" sz="2000" dirty="0" err="1" smtClean="0"/>
              <a:t>v</a:t>
            </a:r>
            <a:r>
              <a:rPr lang="en-US" sz="2000" dirty="0" smtClean="0"/>
              <a:t>. Federal Courts </a:t>
            </a:r>
            <a:r>
              <a:rPr lang="en-US" sz="2000" dirty="0" smtClean="0">
                <a:hlinkClick r:id="rId3"/>
              </a:rPr>
              <a:t>http://judiciallearningcenter.org/state-courts-vs-federal-courts/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c</a:t>
            </a:r>
            <a:r>
              <a:rPr lang="en-US" sz="2000" dirty="0" smtClean="0"/>
              <a:t>. If internet access is not available, distribute copies of Fact Sheet: Comparing State and Federal Courts (HANDOUT E) instead.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it a federal case?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 the Student Worksheet: </a:t>
            </a:r>
          </a:p>
          <a:p>
            <a:r>
              <a:rPr lang="en-US" dirty="0" smtClean="0"/>
              <a:t>State and Federal Jurisdiction (HANDOUT F), and ask students to it individually or in pairs. </a:t>
            </a:r>
          </a:p>
          <a:p>
            <a:r>
              <a:rPr lang="en-US" dirty="0" smtClean="0"/>
              <a:t>Allow time to complete, then go over the answers to be sure everyone has all answers correct.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it a federal case?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 students to decide whether each of their two example cases (FROM THE ARTICLES ON HANDOUTS A &amp; B) would be heard in state or federal court, and give reasons.</a:t>
            </a:r>
          </a:p>
          <a:p>
            <a:r>
              <a:rPr lang="en-US" dirty="0" smtClean="0"/>
              <a:t>Ask for a volunteer for each, and discuss the correct answers.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168</TotalTime>
  <Words>560</Words>
  <Application>Microsoft Macintosh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Precedent</vt:lpstr>
      <vt:lpstr>The American Legal System</vt:lpstr>
      <vt:lpstr>Civil or Criminal?</vt:lpstr>
      <vt:lpstr>Civil or Criminal?</vt:lpstr>
      <vt:lpstr>Slide 4</vt:lpstr>
      <vt:lpstr>Civil or Criminal?</vt:lpstr>
      <vt:lpstr>What makes it a federal case?</vt:lpstr>
      <vt:lpstr>What makes it a federal case?</vt:lpstr>
      <vt:lpstr>What makes it a federal case?</vt:lpstr>
      <vt:lpstr>What makes it a federal case?</vt:lpstr>
      <vt:lpstr>What makes it a federal case?</vt:lpstr>
      <vt:lpstr>Guided Questions</vt:lpstr>
    </vt:vector>
  </TitlesOfParts>
  <Company>Wayne School of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American Legal System</dc:title>
  <dc:creator>TJ Lancaster</dc:creator>
  <cp:lastModifiedBy>TJ Lancaster</cp:lastModifiedBy>
  <cp:revision>2</cp:revision>
  <dcterms:created xsi:type="dcterms:W3CDTF">2014-10-17T03:05:30Z</dcterms:created>
  <dcterms:modified xsi:type="dcterms:W3CDTF">2014-10-17T03:24:36Z</dcterms:modified>
</cp:coreProperties>
</file>